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1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Heat of 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2413" y="3299012"/>
            <a:ext cx="6881198" cy="916641"/>
          </a:xfrm>
        </p:spPr>
        <p:txBody>
          <a:bodyPr/>
          <a:lstStyle/>
          <a:p>
            <a:r>
              <a:rPr lang="en-US" dirty="0" smtClean="0"/>
              <a:t>If you understood Hess’ Law, you will have NO problem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25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 formation equation for liquid ethanol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1. Ethanol = C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5</a:t>
            </a:r>
            <a:r>
              <a:rPr lang="en-US" sz="3200" dirty="0" smtClean="0"/>
              <a:t>OH </a:t>
            </a:r>
            <a:r>
              <a:rPr lang="en-US" sz="3200" baseline="-25000" dirty="0" smtClean="0"/>
              <a:t>(l)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					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C</a:t>
            </a:r>
            <a:r>
              <a:rPr lang="en-US" sz="3200" baseline="-25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</a:t>
            </a:r>
            <a:r>
              <a:rPr lang="en-US" sz="3200" baseline="-25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5</a:t>
            </a:r>
            <a:r>
              <a:rPr lang="en-US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OH 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(l)</a:t>
            </a:r>
            <a:endParaRPr lang="en-US" sz="3200" dirty="0" smtClean="0"/>
          </a:p>
          <a:p>
            <a:r>
              <a:rPr lang="en-US" sz="3200" dirty="0" smtClean="0"/>
              <a:t>2.  C</a:t>
            </a:r>
            <a:r>
              <a:rPr lang="en-US" sz="3200" baseline="-25000" dirty="0" smtClean="0"/>
              <a:t>(s)</a:t>
            </a:r>
            <a:r>
              <a:rPr lang="en-US" sz="3200" dirty="0" smtClean="0"/>
              <a:t>   +    H</a:t>
            </a:r>
            <a:r>
              <a:rPr lang="en-US" sz="3200" baseline="-25000" dirty="0" smtClean="0"/>
              <a:t>2(g)</a:t>
            </a:r>
            <a:r>
              <a:rPr lang="en-US" sz="3200" dirty="0" smtClean="0"/>
              <a:t>    + O</a:t>
            </a:r>
            <a:r>
              <a:rPr lang="en-US" sz="3200" baseline="-25000" dirty="0" smtClean="0"/>
              <a:t>2(g)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	C</a:t>
            </a:r>
            <a:r>
              <a:rPr lang="en-US" sz="3200" baseline="-25000" dirty="0"/>
              <a:t>(s)</a:t>
            </a:r>
            <a:r>
              <a:rPr lang="en-US" sz="3200" dirty="0"/>
              <a:t>   +    H</a:t>
            </a:r>
            <a:r>
              <a:rPr lang="en-US" sz="3200" baseline="-25000" dirty="0"/>
              <a:t>2(g)</a:t>
            </a:r>
            <a:r>
              <a:rPr lang="en-US" sz="3200" dirty="0"/>
              <a:t>    + O</a:t>
            </a:r>
            <a:r>
              <a:rPr lang="en-US" sz="3200" baseline="-25000" dirty="0"/>
              <a:t>2(g</a:t>
            </a:r>
            <a:r>
              <a:rPr lang="en-US" sz="3200" baseline="-25000" dirty="0" smtClean="0"/>
              <a:t>) 	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5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OH 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(l)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3. Balance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	</a:t>
            </a:r>
            <a:r>
              <a:rPr lang="en-US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/>
              <a:t>C</a:t>
            </a:r>
            <a:r>
              <a:rPr lang="en-US" sz="3200" baseline="-25000" dirty="0"/>
              <a:t>(s</a:t>
            </a:r>
            <a:r>
              <a:rPr lang="en-US" sz="3200" baseline="-25000" dirty="0" smtClean="0"/>
              <a:t>)</a:t>
            </a:r>
            <a:r>
              <a:rPr lang="en-US" sz="3200" dirty="0" smtClean="0"/>
              <a:t> +  </a:t>
            </a:r>
            <a:r>
              <a:rPr lang="en-US" sz="3200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2</a:t>
            </a:r>
            <a:r>
              <a:rPr lang="en-US" sz="3200" baseline="-25000" dirty="0"/>
              <a:t>(g)</a:t>
            </a:r>
            <a:r>
              <a:rPr lang="en-US" sz="3200" dirty="0"/>
              <a:t> </a:t>
            </a:r>
            <a:r>
              <a:rPr lang="en-US" sz="3200" dirty="0" smtClean="0"/>
              <a:t>  </a:t>
            </a:r>
            <a:r>
              <a:rPr lang="en-US" sz="3200" dirty="0"/>
              <a:t>+ </a:t>
            </a:r>
            <a:r>
              <a:rPr lang="en-US" sz="3200" dirty="0" smtClean="0">
                <a:solidFill>
                  <a:srgbClr val="FF0000"/>
                </a:solidFill>
              </a:rPr>
              <a:t>½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2</a:t>
            </a:r>
            <a:r>
              <a:rPr lang="en-US" sz="3200" baseline="-25000" dirty="0"/>
              <a:t>(g) </a:t>
            </a:r>
            <a:r>
              <a:rPr lang="en-US" sz="3200" baseline="-25000" dirty="0" smtClean="0"/>
              <a:t>	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C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2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5</a:t>
            </a:r>
            <a:r>
              <a:rPr lang="en-US" sz="3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OH </a:t>
            </a:r>
            <a:r>
              <a:rPr lang="en-US" sz="3200" baseline="-25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(l)</a:t>
            </a:r>
            <a:endParaRPr lang="en-US" sz="32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239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a few examples on the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1. </a:t>
            </a:r>
            <a:r>
              <a:rPr lang="en-US" sz="3200" dirty="0" smtClean="0"/>
              <a:t>Benzene </a:t>
            </a:r>
          </a:p>
          <a:p>
            <a:pPr lvl="1"/>
            <a:r>
              <a:rPr lang="en-US" sz="3000" dirty="0" smtClean="0"/>
              <a:t>C</a:t>
            </a:r>
            <a:r>
              <a:rPr lang="en-US" sz="3000" baseline="-25000" dirty="0" smtClean="0"/>
              <a:t>6</a:t>
            </a:r>
            <a:r>
              <a:rPr lang="en-US" sz="3000" dirty="0" smtClean="0"/>
              <a:t>H</a:t>
            </a:r>
            <a:r>
              <a:rPr lang="en-US" sz="3000" baseline="-25000" dirty="0" smtClean="0"/>
              <a:t>6(l)</a:t>
            </a:r>
            <a:endParaRPr lang="en-US" sz="3000" dirty="0" smtClean="0"/>
          </a:p>
          <a:p>
            <a:r>
              <a:rPr lang="en-US" sz="3200" dirty="0" smtClean="0"/>
              <a:t>2. Glucose</a:t>
            </a:r>
          </a:p>
          <a:p>
            <a:pPr lvl="1"/>
            <a:r>
              <a:rPr lang="en-US" sz="3200" dirty="0" smtClean="0"/>
              <a:t>C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12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6(s)</a:t>
            </a:r>
            <a:endParaRPr lang="en-US" sz="3200" dirty="0" smtClean="0"/>
          </a:p>
          <a:p>
            <a:r>
              <a:rPr lang="en-US" sz="3200" dirty="0" smtClean="0"/>
              <a:t>3. Magnesium Hydroxide</a:t>
            </a:r>
          </a:p>
          <a:p>
            <a:pPr lvl="1"/>
            <a:r>
              <a:rPr lang="en-US" sz="3200" dirty="0" smtClean="0"/>
              <a:t>Mg(OH)</a:t>
            </a:r>
            <a:r>
              <a:rPr lang="en-US" sz="3200" baseline="-25000" dirty="0" smtClean="0"/>
              <a:t>2(s)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253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enthalpy of formation of an </a:t>
            </a:r>
            <a:r>
              <a:rPr lang="en-US" b="1" dirty="0" smtClean="0"/>
              <a:t>element?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29517"/>
            <a:ext cx="8103865" cy="46666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700" dirty="0" smtClean="0"/>
              <a:t>	H</a:t>
            </a:r>
            <a:r>
              <a:rPr lang="en-US" sz="4700" baseline="-25000" dirty="0" smtClean="0"/>
              <a:t>2(g)</a:t>
            </a:r>
            <a:r>
              <a:rPr lang="en-US" sz="4700" dirty="0" smtClean="0"/>
              <a:t> </a:t>
            </a:r>
            <a:r>
              <a:rPr lang="en-US" sz="4700" dirty="0" smtClean="0">
                <a:sym typeface="Wingdings"/>
              </a:rPr>
              <a:t> H</a:t>
            </a:r>
            <a:r>
              <a:rPr lang="en-US" sz="4700" baseline="-25000" dirty="0" smtClean="0">
                <a:sym typeface="Wingdings"/>
              </a:rPr>
              <a:t>2(g)</a:t>
            </a:r>
            <a:r>
              <a:rPr lang="en-US" sz="4700" dirty="0" smtClean="0">
                <a:sym typeface="Wingdings"/>
              </a:rPr>
              <a:t>		∆</a:t>
            </a:r>
            <a:r>
              <a:rPr lang="en-US" sz="4700" dirty="0" err="1" smtClean="0">
                <a:sym typeface="Wingdings"/>
              </a:rPr>
              <a:t>H˚</a:t>
            </a:r>
            <a:r>
              <a:rPr lang="en-US" sz="4700" baseline="-25000" dirty="0" err="1" smtClean="0">
                <a:sym typeface="Wingdings"/>
              </a:rPr>
              <a:t>f</a:t>
            </a:r>
            <a:r>
              <a:rPr lang="en-US" sz="4700" dirty="0" smtClean="0">
                <a:sym typeface="Wingdings"/>
              </a:rPr>
              <a:t> = ?</a:t>
            </a:r>
          </a:p>
          <a:p>
            <a:pPr marL="0" indent="0">
              <a:buNone/>
            </a:pPr>
            <a:endParaRPr lang="en-US" sz="4700" dirty="0">
              <a:sym typeface="Wingdings"/>
            </a:endParaRPr>
          </a:p>
          <a:p>
            <a:pPr marL="0" indent="0">
              <a:buNone/>
            </a:pPr>
            <a:r>
              <a:rPr lang="en-US" sz="4700" dirty="0" smtClean="0"/>
              <a:t>	H</a:t>
            </a:r>
            <a:r>
              <a:rPr lang="en-US" sz="4700" baseline="-25000" dirty="0" smtClean="0"/>
              <a:t>2</a:t>
            </a:r>
            <a:r>
              <a:rPr lang="en-US" sz="4700" baseline="-25000" dirty="0"/>
              <a:t>(g)</a:t>
            </a:r>
            <a:r>
              <a:rPr lang="en-US" sz="4700" dirty="0"/>
              <a:t> </a:t>
            </a:r>
            <a:r>
              <a:rPr lang="en-US" sz="4700" dirty="0">
                <a:sym typeface="Wingdings"/>
              </a:rPr>
              <a:t> H</a:t>
            </a:r>
            <a:r>
              <a:rPr lang="en-US" sz="4700" baseline="-25000" dirty="0">
                <a:sym typeface="Wingdings"/>
              </a:rPr>
              <a:t>2(g)</a:t>
            </a:r>
            <a:r>
              <a:rPr lang="en-US" sz="4700" dirty="0">
                <a:sym typeface="Wingdings"/>
              </a:rPr>
              <a:t>		∆</a:t>
            </a:r>
            <a:r>
              <a:rPr lang="en-US" sz="4700" dirty="0" err="1">
                <a:sym typeface="Wingdings"/>
              </a:rPr>
              <a:t>H˚</a:t>
            </a:r>
            <a:r>
              <a:rPr lang="en-US" sz="4700" baseline="-25000" dirty="0" err="1">
                <a:sym typeface="Wingdings"/>
              </a:rPr>
              <a:t>f</a:t>
            </a:r>
            <a:r>
              <a:rPr lang="en-US" sz="4700" dirty="0">
                <a:sym typeface="Wingdings"/>
              </a:rPr>
              <a:t> = </a:t>
            </a:r>
            <a:r>
              <a:rPr lang="en-US" sz="4700" b="1" dirty="0" smtClean="0">
                <a:sym typeface="Wingdings"/>
              </a:rPr>
              <a:t>0</a:t>
            </a:r>
            <a:endParaRPr lang="en-US" sz="4700" dirty="0" smtClean="0">
              <a:sym typeface="Wingdings"/>
            </a:endParaRPr>
          </a:p>
          <a:p>
            <a:pPr marL="0" indent="0">
              <a:buNone/>
            </a:pPr>
            <a:endParaRPr lang="en-US" sz="4700" dirty="0">
              <a:sym typeface="Wingdings"/>
            </a:endParaRPr>
          </a:p>
          <a:p>
            <a:pPr marL="0" indent="0">
              <a:buNone/>
            </a:pPr>
            <a:r>
              <a:rPr lang="en-US" sz="4700" dirty="0" smtClean="0">
                <a:sym typeface="Wingdings"/>
              </a:rPr>
              <a:t>The standard enthalpy of formation of an element already in its standard state is ZERO.</a:t>
            </a:r>
            <a:endParaRPr lang="en-US" sz="4700" dirty="0">
              <a:sym typeface="Wingdings"/>
            </a:endParaRPr>
          </a:p>
          <a:p>
            <a:pPr marL="0" indent="0">
              <a:buNone/>
            </a:pPr>
            <a:r>
              <a:rPr lang="en-US" sz="3600" dirty="0" smtClean="0"/>
              <a:t>	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418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behind using heats of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Hess’s law  tells us that we can add together the enthalpies of different reactions to get the enthalpy of a desired reaction provided we can add the chemical equations together to get the desired chemical equation.</a:t>
            </a:r>
          </a:p>
          <a:p>
            <a:r>
              <a:rPr lang="en-US" dirty="0" smtClean="0"/>
              <a:t>Heats of formation basically lets us know the chemical equation and ∆H for any substance</a:t>
            </a:r>
          </a:p>
        </p:txBody>
      </p:sp>
    </p:spTree>
    <p:extLst>
      <p:ext uri="{BB962C8B-B14F-4D97-AF65-F5344CB8AC3E}">
        <p14:creationId xmlns:p14="http://schemas.microsoft.com/office/powerpoint/2010/main" val="1646470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527" y="1600201"/>
            <a:ext cx="8042276" cy="1336956"/>
          </a:xfrm>
        </p:spPr>
        <p:txBody>
          <a:bodyPr/>
          <a:lstStyle/>
          <a:p>
            <a:r>
              <a:rPr lang="en-US" dirty="0" smtClean="0"/>
              <a:t>How are we supposed to know all the heats of 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8"/>
            <a:r>
              <a:rPr lang="en-US" sz="3600" dirty="0" smtClean="0"/>
              <a:t>You get a chart.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65135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10"/>
            <a:ext cx="9306913" cy="1470617"/>
          </a:xfrm>
        </p:spPr>
        <p:txBody>
          <a:bodyPr/>
          <a:lstStyle/>
          <a:p>
            <a:r>
              <a:rPr lang="en-US" sz="3200" dirty="0" smtClean="0"/>
              <a:t>What is the thermochemical equation for the </a:t>
            </a:r>
            <a:r>
              <a:rPr lang="en-US" sz="3200" dirty="0" err="1" smtClean="0"/>
              <a:t>reacton</a:t>
            </a:r>
            <a:r>
              <a:rPr lang="en-US" sz="3200" dirty="0" smtClean="0"/>
              <a:t> of lime (</a:t>
            </a:r>
            <a:r>
              <a:rPr lang="en-US" sz="3200" dirty="0" err="1" smtClean="0"/>
              <a:t>CaO</a:t>
            </a:r>
            <a:r>
              <a:rPr lang="en-US" sz="3200" dirty="0" smtClean="0"/>
              <a:t>) with water?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7327"/>
            <a:ext cx="9144000" cy="48630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dirty="0" err="1" smtClean="0"/>
              <a:t>CaO</a:t>
            </a:r>
            <a:r>
              <a:rPr lang="en-US" sz="3200" baseline="-25000" dirty="0" smtClean="0"/>
              <a:t>(s) </a:t>
            </a:r>
            <a:r>
              <a:rPr lang="en-US" sz="3200" dirty="0" smtClean="0"/>
              <a:t>+ 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(l)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 err="1" smtClean="0">
                <a:sym typeface="Wingdings"/>
              </a:rPr>
              <a:t>Ca</a:t>
            </a:r>
            <a:r>
              <a:rPr lang="en-US" sz="3200" dirty="0" smtClean="0">
                <a:sym typeface="Wingdings"/>
              </a:rPr>
              <a:t>(OH)</a:t>
            </a:r>
            <a:r>
              <a:rPr lang="en-US" sz="3200" baseline="-25000" dirty="0" smtClean="0">
                <a:sym typeface="Wingdings"/>
              </a:rPr>
              <a:t>2(s)</a:t>
            </a:r>
            <a:r>
              <a:rPr lang="en-US" sz="3200" dirty="0" smtClean="0">
                <a:sym typeface="Wingdings"/>
              </a:rPr>
              <a:t>	∆H = ?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  <a:p>
            <a:pPr marL="457200" indent="-457200">
              <a:buAutoNum type="arabicParenBoth"/>
            </a:pPr>
            <a:r>
              <a:rPr lang="en-US" dirty="0" err="1" smtClean="0">
                <a:sym typeface="Wingdings"/>
              </a:rPr>
              <a:t>Ca</a:t>
            </a:r>
            <a:r>
              <a:rPr lang="en-US" baseline="-25000" dirty="0" smtClean="0">
                <a:sym typeface="Wingdings"/>
              </a:rPr>
              <a:t>(s)</a:t>
            </a:r>
            <a:r>
              <a:rPr lang="en-US" dirty="0" smtClean="0">
                <a:sym typeface="Wingdings"/>
              </a:rPr>
              <a:t> + ½ O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	 </a:t>
            </a:r>
            <a:r>
              <a:rPr lang="en-US" dirty="0" err="1" smtClean="0">
                <a:sym typeface="Wingdings"/>
              </a:rPr>
              <a:t>CaO</a:t>
            </a:r>
            <a:r>
              <a:rPr lang="en-US" baseline="-25000" dirty="0" smtClean="0">
                <a:sym typeface="Wingdings"/>
              </a:rPr>
              <a:t>(s)</a:t>
            </a:r>
            <a:r>
              <a:rPr lang="en-US" dirty="0" smtClean="0">
                <a:sym typeface="Wingdings"/>
              </a:rPr>
              <a:t>		∆</a:t>
            </a:r>
            <a:r>
              <a:rPr lang="en-US" dirty="0" err="1" smtClean="0">
                <a:sym typeface="Wingdings"/>
              </a:rPr>
              <a:t>H˚</a:t>
            </a:r>
            <a:r>
              <a:rPr lang="en-US" baseline="-25000" dirty="0" err="1" smtClean="0"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= –634.9kJ/</a:t>
            </a:r>
            <a:r>
              <a:rPr lang="en-US" dirty="0" err="1" smtClean="0">
                <a:sym typeface="Wingdings"/>
              </a:rPr>
              <a:t>mol</a:t>
            </a:r>
            <a:endParaRPr lang="en-US" dirty="0" smtClean="0">
              <a:sym typeface="Wingdings"/>
            </a:endParaRPr>
          </a:p>
          <a:p>
            <a:pPr marL="457200" indent="-457200">
              <a:buAutoNum type="arabicParenBoth"/>
            </a:pPr>
            <a:r>
              <a:rPr lang="en-US" dirty="0" smtClean="0">
                <a:sym typeface="Wingdings"/>
              </a:rPr>
              <a:t>H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+ ½ O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	 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(l)</a:t>
            </a:r>
            <a:r>
              <a:rPr lang="en-US" dirty="0" smtClean="0">
                <a:sym typeface="Wingdings"/>
              </a:rPr>
              <a:t>		∆</a:t>
            </a:r>
            <a:r>
              <a:rPr lang="en-US" dirty="0" err="1" smtClean="0">
                <a:sym typeface="Wingdings"/>
              </a:rPr>
              <a:t>H˚</a:t>
            </a:r>
            <a:r>
              <a:rPr lang="en-US" baseline="-25000" dirty="0" err="1" smtClean="0"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= –285.8kJ/</a:t>
            </a:r>
            <a:r>
              <a:rPr lang="en-US" dirty="0" err="1" smtClean="0">
                <a:sym typeface="Wingdings"/>
              </a:rPr>
              <a:t>mol</a:t>
            </a:r>
            <a:endParaRPr lang="en-US" dirty="0" smtClean="0">
              <a:sym typeface="Wingdings"/>
            </a:endParaRPr>
          </a:p>
          <a:p>
            <a:pPr marL="457200" indent="-457200">
              <a:buAutoNum type="arabicParenBoth"/>
            </a:pPr>
            <a:r>
              <a:rPr lang="en-US" dirty="0" err="1" smtClean="0">
                <a:sym typeface="Wingdings"/>
              </a:rPr>
              <a:t>Ca</a:t>
            </a:r>
            <a:r>
              <a:rPr lang="en-US" baseline="-25000" dirty="0" smtClean="0">
                <a:sym typeface="Wingdings"/>
              </a:rPr>
              <a:t>(s)</a:t>
            </a:r>
            <a:r>
              <a:rPr lang="en-US" dirty="0" smtClean="0">
                <a:sym typeface="Wingdings"/>
              </a:rPr>
              <a:t> + H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+ O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Ca</a:t>
            </a:r>
            <a:r>
              <a:rPr lang="en-US" dirty="0" smtClean="0">
                <a:sym typeface="Wingdings"/>
              </a:rPr>
              <a:t>(OH)</a:t>
            </a:r>
            <a:r>
              <a:rPr lang="en-US" baseline="-25000" dirty="0" smtClean="0">
                <a:sym typeface="Wingdings"/>
              </a:rPr>
              <a:t>2(s)</a:t>
            </a:r>
            <a:r>
              <a:rPr lang="en-US" dirty="0" smtClean="0">
                <a:sym typeface="Wingdings"/>
              </a:rPr>
              <a:t> 	∆</a:t>
            </a:r>
            <a:r>
              <a:rPr lang="en-US" dirty="0" err="1" smtClean="0">
                <a:sym typeface="Wingdings"/>
              </a:rPr>
              <a:t>H˚</a:t>
            </a:r>
            <a:r>
              <a:rPr lang="en-US" baseline="-25000" dirty="0" err="1" smtClean="0"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= –986.1kJ/</a:t>
            </a:r>
            <a:r>
              <a:rPr lang="en-US" dirty="0" err="1" smtClean="0">
                <a:sym typeface="Wingdings"/>
              </a:rPr>
              <a:t>mol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395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i="1" dirty="0" smtClean="0"/>
              <a:t>∆H</a:t>
            </a:r>
          </a:p>
          <a:p>
            <a:pPr marL="0" indent="0">
              <a:buNone/>
            </a:pPr>
            <a:endParaRPr lang="en-US" sz="4000" b="1" i="1" dirty="0"/>
          </a:p>
          <a:p>
            <a:pPr marL="0" indent="0">
              <a:buNone/>
            </a:pPr>
            <a:r>
              <a:rPr lang="en-US" sz="4000" i="1" dirty="0" smtClean="0"/>
              <a:t>The enthalpy of a reaction is the enthalpy of the products minus the enthalpy of the reactants.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b="1" i="1" dirty="0"/>
          </a:p>
          <a:p>
            <a:pPr marL="0" indent="0">
              <a:buNone/>
            </a:pPr>
            <a:endParaRPr lang="en-US" sz="4000" b="1" dirty="0"/>
          </a:p>
          <a:p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392303"/>
              </p:ext>
            </p:extLst>
          </p:nvPr>
        </p:nvGraphicFramePr>
        <p:xfrm>
          <a:off x="1453155" y="1634438"/>
          <a:ext cx="60706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6070600" imgH="673100" progId="Word.Document.12">
                  <p:embed/>
                </p:oleObj>
              </mc:Choice>
              <mc:Fallback>
                <p:oleObj name="Document" r:id="rId3" imgW="6070600" imgH="673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3155" y="1634438"/>
                        <a:ext cx="6070600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509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731200"/>
            <a:ext cx="8440167" cy="5351801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The main component in natural gas used in home heating or laboratory burners is methane. What is the molar enthalpy of combustion of methane fuel?</a:t>
            </a:r>
            <a:endParaRPr lang="en-US" sz="2800" b="1" dirty="0" smtClean="0"/>
          </a:p>
          <a:p>
            <a:r>
              <a:rPr lang="en-US" sz="2800" b="1" dirty="0" smtClean="0"/>
              <a:t>ASSUME combustion yields CO</a:t>
            </a:r>
            <a:r>
              <a:rPr lang="en-US" sz="2800" b="1" baseline="-25000" dirty="0" smtClean="0"/>
              <a:t>2(g)</a:t>
            </a:r>
            <a:r>
              <a:rPr lang="en-US" sz="2800" b="1" dirty="0" smtClean="0"/>
              <a:t> and H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O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(l)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dirty="0" smtClean="0"/>
              <a:t>Check your chart: </a:t>
            </a:r>
          </a:p>
          <a:p>
            <a:r>
              <a:rPr lang="en-US" sz="2800" dirty="0" smtClean="0"/>
              <a:t>∆</a:t>
            </a:r>
            <a:r>
              <a:rPr lang="en-US" sz="2800" dirty="0" err="1" smtClean="0"/>
              <a:t>H˚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 methane =		 – 74.4kJ/</a:t>
            </a:r>
            <a:r>
              <a:rPr lang="en-US" sz="2800" dirty="0" err="1" smtClean="0"/>
              <a:t>mol</a:t>
            </a:r>
            <a:endParaRPr lang="en-US" sz="2800" dirty="0" smtClean="0"/>
          </a:p>
          <a:p>
            <a:r>
              <a:rPr lang="en-US" sz="2800" dirty="0"/>
              <a:t>∆</a:t>
            </a:r>
            <a:r>
              <a:rPr lang="en-US" sz="2800" dirty="0" err="1"/>
              <a:t>H˚</a:t>
            </a:r>
            <a:r>
              <a:rPr lang="en-US" sz="2800" baseline="-25000" dirty="0" err="1"/>
              <a:t>f</a:t>
            </a:r>
            <a:r>
              <a:rPr lang="en-US" sz="2800" dirty="0"/>
              <a:t> </a:t>
            </a:r>
            <a:r>
              <a:rPr lang="en-US" sz="2800" dirty="0" smtClean="0"/>
              <a:t>oxygen </a:t>
            </a:r>
            <a:r>
              <a:rPr lang="en-US" sz="2800" dirty="0"/>
              <a:t>= </a:t>
            </a:r>
            <a:r>
              <a:rPr lang="en-US" sz="2800" dirty="0" smtClean="0"/>
              <a:t>				0kJ/</a:t>
            </a:r>
            <a:r>
              <a:rPr lang="en-US" sz="2800" dirty="0" err="1" smtClean="0"/>
              <a:t>mol</a:t>
            </a:r>
            <a:endParaRPr lang="en-US" sz="2800" dirty="0"/>
          </a:p>
          <a:p>
            <a:r>
              <a:rPr lang="en-US" sz="2800" dirty="0"/>
              <a:t>∆</a:t>
            </a:r>
            <a:r>
              <a:rPr lang="en-US" sz="2800" dirty="0" err="1"/>
              <a:t>H˚</a:t>
            </a:r>
            <a:r>
              <a:rPr lang="en-US" sz="2800" baseline="-25000" dirty="0" err="1"/>
              <a:t>f</a:t>
            </a:r>
            <a:r>
              <a:rPr lang="en-US" sz="2800" dirty="0"/>
              <a:t> </a:t>
            </a:r>
            <a:r>
              <a:rPr lang="en-US" sz="2800" dirty="0" smtClean="0"/>
              <a:t>carbon dioxide </a:t>
            </a:r>
            <a:r>
              <a:rPr lang="en-US" sz="2800" dirty="0"/>
              <a:t>= </a:t>
            </a:r>
            <a:r>
              <a:rPr lang="en-US" sz="2800" dirty="0" smtClean="0"/>
              <a:t>	– 393.5kJ/</a:t>
            </a:r>
            <a:r>
              <a:rPr lang="en-US" sz="2800" dirty="0" err="1" smtClean="0"/>
              <a:t>mol</a:t>
            </a:r>
            <a:endParaRPr lang="en-US" sz="2800" dirty="0"/>
          </a:p>
          <a:p>
            <a:r>
              <a:rPr lang="en-US" sz="2800" dirty="0"/>
              <a:t>∆</a:t>
            </a:r>
            <a:r>
              <a:rPr lang="en-US" sz="2800" dirty="0" err="1"/>
              <a:t>H˚</a:t>
            </a:r>
            <a:r>
              <a:rPr lang="en-US" sz="2800" baseline="-25000" dirty="0" err="1"/>
              <a:t>f</a:t>
            </a:r>
            <a:r>
              <a:rPr lang="en-US" sz="2800" dirty="0"/>
              <a:t> </a:t>
            </a:r>
            <a:r>
              <a:rPr lang="en-US" sz="2800" dirty="0" smtClean="0"/>
              <a:t>water (liquid) </a:t>
            </a:r>
            <a:r>
              <a:rPr lang="en-US" sz="2800" dirty="0"/>
              <a:t>= </a:t>
            </a:r>
            <a:r>
              <a:rPr lang="en-US" sz="2800" dirty="0" smtClean="0"/>
              <a:t>		– 285.8kJ/</a:t>
            </a:r>
            <a:r>
              <a:rPr lang="en-US" sz="2800" dirty="0" err="1" smtClean="0"/>
              <a:t>mol</a:t>
            </a: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74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1336956"/>
          </a:xfrm>
        </p:spPr>
        <p:txBody>
          <a:bodyPr/>
          <a:lstStyle/>
          <a:p>
            <a:r>
              <a:rPr lang="en-US" sz="4400" dirty="0" smtClean="0"/>
              <a:t>CH</a:t>
            </a:r>
            <a:r>
              <a:rPr lang="en-US" sz="4400" baseline="-25000" dirty="0" smtClean="0"/>
              <a:t>4(g)</a:t>
            </a:r>
            <a:r>
              <a:rPr lang="en-US" sz="4400" dirty="0" smtClean="0"/>
              <a:t> + 2O</a:t>
            </a:r>
            <a:r>
              <a:rPr lang="en-US" sz="4400" baseline="-25000" dirty="0" smtClean="0"/>
              <a:t>2(g)</a:t>
            </a:r>
            <a:r>
              <a:rPr lang="en-US" sz="4400" dirty="0" smtClean="0"/>
              <a:t> </a:t>
            </a:r>
            <a:r>
              <a:rPr lang="en-US" sz="4400" dirty="0" smtClean="0">
                <a:sym typeface="Wingdings"/>
              </a:rPr>
              <a:t> CO</a:t>
            </a:r>
            <a:r>
              <a:rPr lang="en-US" sz="4400" baseline="-25000" dirty="0" smtClean="0">
                <a:sym typeface="Wingdings"/>
              </a:rPr>
              <a:t>2(g)</a:t>
            </a:r>
            <a:r>
              <a:rPr lang="en-US" sz="4400" dirty="0" smtClean="0">
                <a:sym typeface="Wingdings"/>
              </a:rPr>
              <a:t> + 2H</a:t>
            </a:r>
            <a:r>
              <a:rPr lang="en-US" sz="4400" baseline="-25000" dirty="0" smtClean="0">
                <a:sym typeface="Wingdings"/>
              </a:rPr>
              <a:t>2</a:t>
            </a:r>
            <a:r>
              <a:rPr lang="en-US" sz="4400" dirty="0" smtClean="0">
                <a:sym typeface="Wingdings"/>
              </a:rPr>
              <a:t>O</a:t>
            </a:r>
            <a:r>
              <a:rPr lang="en-US" sz="4400" baseline="-25000" dirty="0" smtClean="0">
                <a:sym typeface="Wingdings"/>
              </a:rPr>
              <a:t>(l)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56864"/>
            <a:ext cx="8042276" cy="4343400"/>
          </a:xfrm>
        </p:spPr>
        <p:txBody>
          <a:bodyPr/>
          <a:lstStyle/>
          <a:p>
            <a:r>
              <a:rPr lang="en-US" dirty="0" smtClean="0"/>
              <a:t>∆H = </a:t>
            </a:r>
            <a:r>
              <a:rPr lang="en-US" dirty="0" err="1" smtClean="0"/>
              <a:t>Σ∆H</a:t>
            </a:r>
            <a:r>
              <a:rPr lang="en-US" baseline="-25000" dirty="0" err="1" smtClean="0"/>
              <a:t>products</a:t>
            </a:r>
            <a:r>
              <a:rPr lang="en-US" dirty="0" smtClean="0"/>
              <a:t>  – </a:t>
            </a:r>
            <a:r>
              <a:rPr lang="en-US" dirty="0"/>
              <a:t> </a:t>
            </a:r>
            <a:r>
              <a:rPr lang="en-US" dirty="0" err="1"/>
              <a:t>Σ∆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reactants</a:t>
            </a:r>
            <a:endParaRPr lang="en-US" dirty="0" smtClean="0"/>
          </a:p>
          <a:p>
            <a:r>
              <a:rPr lang="en-US" dirty="0" smtClean="0"/>
              <a:t>∆H = </a:t>
            </a:r>
            <a:r>
              <a:rPr lang="en-US" dirty="0" err="1" smtClean="0"/>
              <a:t>Σn∆H</a:t>
            </a:r>
            <a:r>
              <a:rPr lang="en-US" baseline="-25000" dirty="0" err="1" smtClean="0"/>
              <a:t>f</a:t>
            </a:r>
            <a:r>
              <a:rPr lang="en-US" baseline="-25000" dirty="0" smtClean="0"/>
              <a:t> products</a:t>
            </a:r>
            <a:r>
              <a:rPr lang="en-US" dirty="0" smtClean="0"/>
              <a:t>  </a:t>
            </a:r>
            <a:r>
              <a:rPr lang="en-US" dirty="0"/>
              <a:t>–  </a:t>
            </a:r>
            <a:r>
              <a:rPr lang="en-US" dirty="0" err="1" smtClean="0"/>
              <a:t>Σn∆H</a:t>
            </a:r>
            <a:r>
              <a:rPr lang="en-US" baseline="-25000" dirty="0" err="1" smtClean="0"/>
              <a:t>f</a:t>
            </a:r>
            <a:r>
              <a:rPr lang="en-US" baseline="-25000" dirty="0" smtClean="0"/>
              <a:t> reactants</a:t>
            </a:r>
            <a:endParaRPr lang="en-US" dirty="0" smtClean="0"/>
          </a:p>
          <a:p>
            <a:r>
              <a:rPr lang="en-US" dirty="0" smtClean="0"/>
              <a:t>∆H = [</a:t>
            </a:r>
            <a:r>
              <a:rPr lang="en-US" dirty="0" err="1" smtClean="0"/>
              <a:t>n∆</a:t>
            </a:r>
            <a:r>
              <a:rPr lang="en-US" dirty="0" err="1"/>
              <a:t>H˚</a:t>
            </a:r>
            <a:r>
              <a:rPr lang="en-US" baseline="-25000" dirty="0" err="1" smtClean="0"/>
              <a:t>f</a:t>
            </a:r>
            <a:r>
              <a:rPr lang="en-US" dirty="0"/>
              <a:t> </a:t>
            </a:r>
            <a:r>
              <a:rPr lang="en-US" baseline="-25000" dirty="0" smtClean="0"/>
              <a:t>CO2</a:t>
            </a:r>
            <a:r>
              <a:rPr lang="en-US" dirty="0" smtClean="0"/>
              <a:t> + </a:t>
            </a:r>
            <a:r>
              <a:rPr lang="en-US" dirty="0" err="1"/>
              <a:t>n∆H˚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baseline="-25000" dirty="0" smtClean="0"/>
              <a:t>H20</a:t>
            </a:r>
            <a:r>
              <a:rPr lang="en-US" dirty="0" smtClean="0"/>
              <a:t>] – </a:t>
            </a:r>
            <a:r>
              <a:rPr lang="en-US" dirty="0"/>
              <a:t>[</a:t>
            </a:r>
            <a:r>
              <a:rPr lang="en-US" dirty="0" err="1"/>
              <a:t>n∆H˚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baseline="-25000" dirty="0" smtClean="0"/>
              <a:t>CH4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err="1"/>
              <a:t>n∆H˚</a:t>
            </a:r>
            <a:r>
              <a:rPr lang="en-US" baseline="-25000" dirty="0" err="1"/>
              <a:t>f</a:t>
            </a:r>
            <a:r>
              <a:rPr lang="en-US" dirty="0"/>
              <a:t> </a:t>
            </a:r>
            <a:r>
              <a:rPr lang="en-US" baseline="-25000" dirty="0" smtClean="0"/>
              <a:t>02</a:t>
            </a:r>
            <a:r>
              <a:rPr lang="en-US" dirty="0" smtClean="0"/>
              <a:t>]</a:t>
            </a:r>
          </a:p>
          <a:p>
            <a:r>
              <a:rPr lang="en-US" dirty="0"/>
              <a:t>∆H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FF0000"/>
                </a:solidFill>
              </a:rPr>
              <a:t>[1mol(</a:t>
            </a:r>
            <a:r>
              <a:rPr lang="en-US" dirty="0">
                <a:solidFill>
                  <a:srgbClr val="FF0000"/>
                </a:solidFill>
              </a:rPr>
              <a:t>– 393.5kJ/</a:t>
            </a:r>
            <a:r>
              <a:rPr lang="en-US" dirty="0" err="1" smtClean="0">
                <a:solidFill>
                  <a:srgbClr val="FF0000"/>
                </a:solidFill>
              </a:rPr>
              <a:t>mol</a:t>
            </a:r>
            <a:r>
              <a:rPr lang="en-US" dirty="0" smtClean="0">
                <a:solidFill>
                  <a:srgbClr val="FF0000"/>
                </a:solidFill>
              </a:rPr>
              <a:t>) + 2mol(</a:t>
            </a:r>
            <a:r>
              <a:rPr lang="en-US" dirty="0">
                <a:solidFill>
                  <a:srgbClr val="FF0000"/>
                </a:solidFill>
              </a:rPr>
              <a:t>– 285.8kJ/</a:t>
            </a:r>
            <a:r>
              <a:rPr lang="en-US" dirty="0" err="1" smtClean="0">
                <a:solidFill>
                  <a:srgbClr val="FF0000"/>
                </a:solidFill>
              </a:rPr>
              <a:t>mol</a:t>
            </a:r>
            <a:r>
              <a:rPr lang="en-US" dirty="0" smtClean="0">
                <a:solidFill>
                  <a:srgbClr val="FF0000"/>
                </a:solidFill>
              </a:rPr>
              <a:t>)] </a:t>
            </a:r>
            <a:r>
              <a:rPr lang="en-US" b="1" dirty="0" smtClean="0">
                <a:solidFill>
                  <a:srgbClr val="3366FF"/>
                </a:solidFill>
              </a:rPr>
              <a:t>–</a:t>
            </a:r>
            <a:r>
              <a:rPr lang="en-US" dirty="0" smtClean="0">
                <a:solidFill>
                  <a:srgbClr val="3366FF"/>
                </a:solidFill>
              </a:rPr>
              <a:t> [1mol(</a:t>
            </a:r>
            <a:r>
              <a:rPr lang="en-US" dirty="0">
                <a:solidFill>
                  <a:srgbClr val="3366FF"/>
                </a:solidFill>
              </a:rPr>
              <a:t>– 74.4kJ/</a:t>
            </a:r>
            <a:r>
              <a:rPr lang="en-US" dirty="0" err="1" smtClean="0">
                <a:solidFill>
                  <a:srgbClr val="3366FF"/>
                </a:solidFill>
              </a:rPr>
              <a:t>mol</a:t>
            </a:r>
            <a:r>
              <a:rPr lang="en-US" dirty="0" smtClean="0">
                <a:solidFill>
                  <a:srgbClr val="3366FF"/>
                </a:solidFill>
              </a:rPr>
              <a:t>) + 2mol(0kJ/</a:t>
            </a:r>
            <a:r>
              <a:rPr lang="en-US" dirty="0" err="1" smtClean="0">
                <a:solidFill>
                  <a:srgbClr val="3366FF"/>
                </a:solidFill>
              </a:rPr>
              <a:t>mol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</a:p>
          <a:p>
            <a:pPr algn="just"/>
            <a:r>
              <a:rPr lang="en-US" dirty="0" smtClean="0"/>
              <a:t>∆H = –890kJ 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2524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Working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3" y="1600201"/>
            <a:ext cx="8714154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standard enthalpy of combustion of benzene (C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6(l)</a:t>
            </a:r>
            <a:r>
              <a:rPr lang="en-US" sz="3200" dirty="0" smtClean="0"/>
              <a:t>) to carbon dioxide and liquid water is –3273kJ/mol. What is the standard enthalpy of formation of benzene, given the tabulated values for carbon dioxide and liquid water?</a:t>
            </a:r>
          </a:p>
          <a:p>
            <a:r>
              <a:rPr lang="en-US" sz="3200" dirty="0" smtClean="0"/>
              <a:t>(Note that here you know the ∆H of the reaction but need to find a ∆</a:t>
            </a:r>
            <a:r>
              <a:rPr lang="en-US" sz="3200" dirty="0" err="1" smtClean="0"/>
              <a:t>H˚</a:t>
            </a:r>
            <a:r>
              <a:rPr lang="en-US" sz="3200" baseline="-25000" dirty="0" err="1" smtClean="0"/>
              <a:t>f</a:t>
            </a:r>
            <a:r>
              <a:rPr lang="en-US" sz="3200" dirty="0" smtClean="0"/>
              <a:t> 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241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315757"/>
            <a:ext cx="8042276" cy="1336956"/>
          </a:xfrm>
        </p:spPr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5067"/>
            <a:ext cx="8995833" cy="4961466"/>
          </a:xfrm>
        </p:spPr>
        <p:txBody>
          <a:bodyPr/>
          <a:lstStyle/>
          <a:p>
            <a:r>
              <a:rPr lang="en-US" dirty="0" smtClean="0"/>
              <a:t>Predict the enthalpy change for the reaction:</a:t>
            </a:r>
          </a:p>
          <a:p>
            <a:r>
              <a:rPr lang="en-US" dirty="0" err="1" smtClean="0"/>
              <a:t>HCl</a:t>
            </a:r>
            <a:r>
              <a:rPr lang="en-US" baseline="-25000" dirty="0" smtClean="0"/>
              <a:t>(g)</a:t>
            </a:r>
            <a:r>
              <a:rPr lang="en-US" dirty="0" smtClean="0"/>
              <a:t> + NaNO</a:t>
            </a:r>
            <a:r>
              <a:rPr lang="en-US" baseline="-25000" dirty="0" smtClean="0"/>
              <a:t>2(s)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HNO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err="1" smtClean="0">
                <a:sym typeface="Wingdings"/>
              </a:rPr>
              <a:t>NaCl</a:t>
            </a:r>
            <a:r>
              <a:rPr lang="en-US" baseline="-25000" dirty="0" smtClean="0">
                <a:sym typeface="Wingdings"/>
              </a:rPr>
              <a:t>(as)</a:t>
            </a:r>
          </a:p>
          <a:p>
            <a:endParaRPr lang="en-US" baseline="-25000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Using the following Equations</a:t>
            </a:r>
            <a:endParaRPr lang="en-US" dirty="0">
              <a:sym typeface="Wingdings"/>
            </a:endParaRPr>
          </a:p>
          <a:p>
            <a:pPr marL="457200" indent="-457200">
              <a:buAutoNum type="arabicParenBoth"/>
            </a:pPr>
            <a:r>
              <a:rPr lang="en-US" dirty="0" smtClean="0">
                <a:sym typeface="Wingdings"/>
              </a:rPr>
              <a:t> 2NaCl</a:t>
            </a:r>
            <a:r>
              <a:rPr lang="en-US" baseline="-25000" dirty="0" smtClean="0">
                <a:sym typeface="Wingdings"/>
              </a:rPr>
              <a:t>(s)</a:t>
            </a:r>
            <a:r>
              <a:rPr lang="en-US" dirty="0" smtClean="0">
                <a:sym typeface="Wingdings"/>
              </a:rPr>
              <a:t> + 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 2HCl</a:t>
            </a:r>
            <a:r>
              <a:rPr lang="en-US" baseline="-25000" dirty="0" smtClean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+ Na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   ∆H˚</a:t>
            </a:r>
            <a:r>
              <a:rPr lang="en-US" baseline="-25000" dirty="0" smtClean="0">
                <a:sym typeface="Wingdings"/>
              </a:rPr>
              <a:t>1</a:t>
            </a:r>
            <a:r>
              <a:rPr lang="en-US" dirty="0" smtClean="0">
                <a:sym typeface="Wingdings"/>
              </a:rPr>
              <a:t> = 507kJ</a:t>
            </a:r>
          </a:p>
          <a:p>
            <a:pPr marL="457200" indent="-457200">
              <a:buAutoNum type="arabicParenBoth"/>
            </a:pPr>
            <a:r>
              <a:rPr lang="en-US" dirty="0" smtClean="0">
                <a:sym typeface="Wingdings"/>
              </a:rPr>
              <a:t> NO + NO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+ Na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(</a:t>
            </a:r>
            <a:r>
              <a:rPr lang="en-US" baseline="-25000" dirty="0" err="1" smtClean="0">
                <a:sym typeface="Wingdings"/>
              </a:rPr>
              <a:t>aq</a:t>
            </a:r>
            <a:r>
              <a:rPr lang="en-US" baseline="-25000" dirty="0" smtClean="0">
                <a:sym typeface="Wingdings"/>
              </a:rPr>
              <a:t>)</a:t>
            </a:r>
            <a:r>
              <a:rPr lang="en-US" dirty="0" smtClean="0">
                <a:sym typeface="Wingdings"/>
              </a:rPr>
              <a:t>  2NaNO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	       ∆H˚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= –427kJ</a:t>
            </a:r>
          </a:p>
          <a:p>
            <a:pPr marL="457200" indent="-457200">
              <a:buAutoNum type="arabicParenBoth"/>
            </a:pPr>
            <a:r>
              <a:rPr lang="en-US" dirty="0" smtClean="0">
                <a:sym typeface="Wingdings"/>
              </a:rPr>
              <a:t> NO + NO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 N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+ 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		       ∆H˚</a:t>
            </a:r>
            <a:r>
              <a:rPr lang="en-US" baseline="-25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 = –43kJ</a:t>
            </a:r>
          </a:p>
          <a:p>
            <a:pPr marL="457200" indent="-457200">
              <a:buAutoNum type="arabicParenBoth"/>
            </a:pPr>
            <a:r>
              <a:rPr lang="en-US" dirty="0" smtClean="0">
                <a:sym typeface="Wingdings"/>
              </a:rPr>
              <a:t> 2HNO</a:t>
            </a:r>
            <a:r>
              <a:rPr lang="en-US" baseline="-25000" dirty="0" smtClean="0">
                <a:sym typeface="Wingdings"/>
              </a:rPr>
              <a:t>2(g)</a:t>
            </a:r>
            <a:r>
              <a:rPr lang="en-US" dirty="0" smtClean="0">
                <a:sym typeface="Wingdings"/>
              </a:rPr>
              <a:t>  N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+ 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+ H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O  	       ∆H˚</a:t>
            </a:r>
            <a:r>
              <a:rPr lang="en-US" baseline="-25000" dirty="0" smtClean="0">
                <a:sym typeface="Wingdings"/>
              </a:rPr>
              <a:t>4</a:t>
            </a:r>
            <a:r>
              <a:rPr lang="en-US" dirty="0" smtClean="0">
                <a:sym typeface="Wingdings"/>
              </a:rPr>
              <a:t> = 34kJ  </a:t>
            </a:r>
          </a:p>
        </p:txBody>
      </p:sp>
    </p:spTree>
    <p:extLst>
      <p:ext uri="{BB962C8B-B14F-4D97-AF65-F5344CB8AC3E}">
        <p14:creationId xmlns:p14="http://schemas.microsoft.com/office/powerpoint/2010/main" val="3140601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Find the ΔH for the reaction below, given the following reactions and subsequent ΔH values: </a:t>
            </a:r>
          </a:p>
          <a:p>
            <a:r>
              <a:rPr lang="en-US" dirty="0"/>
              <a:t>½H</a:t>
            </a:r>
            <a:r>
              <a:rPr lang="en-US" baseline="-25000" dirty="0"/>
              <a:t>2</a:t>
            </a:r>
            <a:r>
              <a:rPr lang="en-US" dirty="0"/>
              <a:t>(g)  +  ½Cl</a:t>
            </a:r>
            <a:r>
              <a:rPr lang="en-US" baseline="-25000" dirty="0"/>
              <a:t>2</a:t>
            </a:r>
            <a:r>
              <a:rPr lang="en-US" dirty="0"/>
              <a:t>(g)  →  </a:t>
            </a:r>
            <a:r>
              <a:rPr lang="en-US" dirty="0" err="1"/>
              <a:t>HCl</a:t>
            </a:r>
            <a:r>
              <a:rPr lang="en-US" dirty="0"/>
              <a:t>(g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2HCl</a:t>
            </a:r>
            <a:r>
              <a:rPr lang="en-US" baseline="-25000" dirty="0"/>
              <a:t>(g) </a:t>
            </a:r>
            <a:r>
              <a:rPr lang="en-US" dirty="0"/>
              <a:t> +  ½O</a:t>
            </a:r>
            <a:r>
              <a:rPr lang="en-US" baseline="-25000" dirty="0"/>
              <a:t>2(g)  </a:t>
            </a:r>
            <a:r>
              <a:rPr lang="en-US" dirty="0"/>
              <a:t>→  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(l) </a:t>
            </a:r>
            <a:r>
              <a:rPr lang="en-US" dirty="0"/>
              <a:t> +  Cl</a:t>
            </a:r>
            <a:r>
              <a:rPr lang="en-US" baseline="-25000" dirty="0"/>
              <a:t>2(g)      	 </a:t>
            </a:r>
            <a:r>
              <a:rPr lang="en-US" dirty="0"/>
              <a:t>ΔH = 105 kJ </a:t>
            </a:r>
          </a:p>
          <a:p>
            <a:r>
              <a:rPr lang="en-US" dirty="0"/>
              <a:t>CH</a:t>
            </a:r>
            <a:r>
              <a:rPr lang="en-US" baseline="-25000" dirty="0"/>
              <a:t>2</a:t>
            </a:r>
            <a:r>
              <a:rPr lang="en-US" dirty="0"/>
              <a:t>Cl</a:t>
            </a:r>
            <a:r>
              <a:rPr lang="en-US" baseline="-25000" dirty="0"/>
              <a:t>2(l)</a:t>
            </a:r>
            <a:r>
              <a:rPr lang="en-US" dirty="0"/>
              <a:t> +  H</a:t>
            </a:r>
            <a:r>
              <a:rPr lang="en-US" baseline="-25000" dirty="0"/>
              <a:t>2(g)  </a:t>
            </a:r>
            <a:r>
              <a:rPr lang="en-US" dirty="0"/>
              <a:t>+  3/2O</a:t>
            </a:r>
            <a:r>
              <a:rPr lang="en-US" baseline="-25000" dirty="0"/>
              <a:t> 2(g)  </a:t>
            </a:r>
            <a:r>
              <a:rPr lang="en-US" dirty="0"/>
              <a:t>→  COCl</a:t>
            </a:r>
            <a:r>
              <a:rPr lang="en-US" baseline="-25000" dirty="0"/>
              <a:t>2(g)  </a:t>
            </a:r>
            <a:r>
              <a:rPr lang="en-US" dirty="0"/>
              <a:t>+  2H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(l)   	</a:t>
            </a:r>
            <a:endParaRPr lang="en-US" baseline="-25000" dirty="0" smtClean="0"/>
          </a:p>
          <a:p>
            <a:pPr lvl="1"/>
            <a:r>
              <a:rPr lang="en-US" dirty="0" smtClean="0"/>
              <a:t>ΔH </a:t>
            </a:r>
            <a:r>
              <a:rPr lang="en-US" dirty="0"/>
              <a:t>= -402.5 kJ</a:t>
            </a:r>
          </a:p>
          <a:p>
            <a:r>
              <a:rPr lang="en-US" dirty="0"/>
              <a:t>COCl</a:t>
            </a:r>
            <a:r>
              <a:rPr lang="en-US" baseline="-25000" dirty="0"/>
              <a:t>2(g) </a:t>
            </a:r>
            <a:r>
              <a:rPr lang="en-US" dirty="0"/>
              <a:t> +  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(l) </a:t>
            </a:r>
            <a:r>
              <a:rPr lang="en-US" dirty="0"/>
              <a:t> →  CH</a:t>
            </a:r>
            <a:r>
              <a:rPr lang="en-US" baseline="-25000" dirty="0"/>
              <a:t>2</a:t>
            </a:r>
            <a:r>
              <a:rPr lang="en-US" dirty="0"/>
              <a:t>Cl</a:t>
            </a:r>
            <a:r>
              <a:rPr lang="en-US" baseline="-25000" dirty="0"/>
              <a:t>2(l) </a:t>
            </a:r>
            <a:r>
              <a:rPr lang="en-US" dirty="0"/>
              <a:t> +  O</a:t>
            </a:r>
            <a:r>
              <a:rPr lang="en-US" baseline="-25000" dirty="0"/>
              <a:t>2(g)    </a:t>
            </a:r>
            <a:r>
              <a:rPr lang="en-US" dirty="0" smtClean="0"/>
              <a:t>ΔH </a:t>
            </a:r>
            <a:r>
              <a:rPr lang="en-US" dirty="0"/>
              <a:t>= 47.5 kJ</a:t>
            </a:r>
          </a:p>
        </p:txBody>
      </p:sp>
    </p:spTree>
    <p:extLst>
      <p:ext uri="{BB962C8B-B14F-4D97-AF65-F5344CB8AC3E}">
        <p14:creationId xmlns:p14="http://schemas.microsoft.com/office/powerpoint/2010/main" val="128459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Determine ∆H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</a:t>
            </a:r>
            <a:r>
              <a:rPr lang="en-US" sz="3600" dirty="0" err="1" smtClean="0"/>
              <a:t>Calorimetry</a:t>
            </a:r>
            <a:endParaRPr lang="en-US" sz="3600" dirty="0" smtClean="0"/>
          </a:p>
          <a:p>
            <a:r>
              <a:rPr lang="en-US" sz="3600" dirty="0" smtClean="0"/>
              <a:t>2. Hess’ Law</a:t>
            </a:r>
          </a:p>
          <a:p>
            <a:r>
              <a:rPr lang="en-US" sz="3600" dirty="0" smtClean="0"/>
              <a:t>3. </a:t>
            </a:r>
            <a:r>
              <a:rPr lang="en-US" sz="3600" b="1" dirty="0" smtClean="0"/>
              <a:t>Standard Enthalpies of Formation</a:t>
            </a:r>
          </a:p>
        </p:txBody>
      </p:sp>
    </p:spTree>
    <p:extLst>
      <p:ext uri="{BB962C8B-B14F-4D97-AF65-F5344CB8AC3E}">
        <p14:creationId xmlns:p14="http://schemas.microsoft.com/office/powerpoint/2010/main" val="3181096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64" y="107576"/>
            <a:ext cx="8839060" cy="1336956"/>
          </a:xfrm>
        </p:spPr>
        <p:txBody>
          <a:bodyPr/>
          <a:lstStyle/>
          <a:p>
            <a:r>
              <a:rPr lang="en-US" dirty="0" smtClean="0"/>
              <a:t>Standard Enthalpies of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/>
              <a:t>DEFINITION: The quantity of energy associated with the formation of </a:t>
            </a:r>
            <a:r>
              <a:rPr lang="en-US" sz="4400" b="1" dirty="0" smtClean="0"/>
              <a:t>one mole </a:t>
            </a:r>
            <a:r>
              <a:rPr lang="en-US" sz="4400" dirty="0" smtClean="0"/>
              <a:t>of a substance from its </a:t>
            </a:r>
            <a:r>
              <a:rPr lang="en-US" sz="4400" b="1" dirty="0" smtClean="0"/>
              <a:t>elements</a:t>
            </a:r>
            <a:r>
              <a:rPr lang="en-US" sz="4400" dirty="0" smtClean="0"/>
              <a:t> in their </a:t>
            </a:r>
            <a:r>
              <a:rPr lang="en-US" sz="4400" b="1" dirty="0" smtClean="0"/>
              <a:t>standard states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16781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Steps to Writing a </a:t>
            </a:r>
            <a:r>
              <a:rPr lang="en-US" dirty="0"/>
              <a:t>F</a:t>
            </a:r>
            <a:r>
              <a:rPr lang="en-US" dirty="0" smtClean="0"/>
              <a:t>ormation </a:t>
            </a:r>
            <a:r>
              <a:rPr lang="en-US" dirty="0"/>
              <a:t>E</a:t>
            </a:r>
            <a:r>
              <a:rPr lang="en-US" dirty="0" smtClean="0"/>
              <a:t>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356622" cy="478360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Write ONE mole of the product in the state that has been specified.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Write the reactant elements in their standard states.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Balance the equation with coefficients for the reactants yielding ONE mole of product</a:t>
            </a:r>
          </a:p>
          <a:p>
            <a:pPr marL="0" indent="0">
              <a:buNone/>
            </a:pPr>
            <a:r>
              <a:rPr lang="en-US" sz="2800" dirty="0" smtClean="0"/>
              <a:t>C</a:t>
            </a:r>
            <a:r>
              <a:rPr lang="en-US" sz="2800" baseline="-25000" dirty="0" smtClean="0"/>
              <a:t>(s)</a:t>
            </a:r>
            <a:r>
              <a:rPr lang="en-US" sz="2800" dirty="0" smtClean="0"/>
              <a:t>  + O</a:t>
            </a:r>
            <a:r>
              <a:rPr lang="en-US" sz="2800" baseline="-25000" dirty="0" smtClean="0"/>
              <a:t>2(g)	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 CO</a:t>
            </a:r>
            <a:r>
              <a:rPr lang="en-US" sz="2800" baseline="-25000" dirty="0" smtClean="0">
                <a:sym typeface="Wingdings"/>
              </a:rPr>
              <a:t>2(g)</a:t>
            </a:r>
            <a:r>
              <a:rPr lang="en-US" sz="2800" dirty="0" smtClean="0">
                <a:sym typeface="Wingdings"/>
              </a:rPr>
              <a:t>		∆</a:t>
            </a:r>
            <a:r>
              <a:rPr lang="en-US" sz="2800" dirty="0" err="1" smtClean="0">
                <a:sym typeface="Wingdings"/>
              </a:rPr>
              <a:t>H˚</a:t>
            </a:r>
            <a:r>
              <a:rPr lang="en-US" sz="2800" baseline="-25000" dirty="0" err="1" smtClean="0">
                <a:sym typeface="Wingdings"/>
              </a:rPr>
              <a:t>f</a:t>
            </a:r>
            <a:r>
              <a:rPr lang="en-US" sz="2800" dirty="0" smtClean="0">
                <a:sym typeface="Wingdings"/>
              </a:rPr>
              <a:t> = –393.5kJ/</a:t>
            </a:r>
            <a:r>
              <a:rPr lang="en-US" sz="2800" dirty="0" err="1" smtClean="0">
                <a:sym typeface="Wingdings"/>
              </a:rPr>
              <a:t>mol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295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Elements in their standard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Standard state = most stable form at SATP </a:t>
            </a:r>
          </a:p>
          <a:p>
            <a:r>
              <a:rPr lang="en-US" sz="2800" dirty="0" smtClean="0"/>
              <a:t>SATP = Standard Atmospheric Temperature and Pressure</a:t>
            </a:r>
          </a:p>
          <a:p>
            <a:pPr lvl="1"/>
            <a:r>
              <a:rPr lang="en-US" sz="2800" dirty="0" smtClean="0"/>
              <a:t>25˚C and 100kPa</a:t>
            </a:r>
          </a:p>
        </p:txBody>
      </p:sp>
    </p:spTree>
    <p:extLst>
      <p:ext uri="{BB962C8B-B14F-4D97-AF65-F5344CB8AC3E}">
        <p14:creationId xmlns:p14="http://schemas.microsoft.com/office/powerpoint/2010/main" val="2686222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9143999" cy="1336956"/>
          </a:xfrm>
        </p:spPr>
        <p:txBody>
          <a:bodyPr/>
          <a:lstStyle/>
          <a:p>
            <a:r>
              <a:rPr lang="en-US" dirty="0" smtClean="0"/>
              <a:t>Elements in the Standard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Most metals are monoatomic solids:</a:t>
            </a:r>
          </a:p>
          <a:p>
            <a:pPr lvl="1"/>
            <a:r>
              <a:rPr lang="en-US" sz="3000" dirty="0" err="1" smtClean="0"/>
              <a:t>Ca</a:t>
            </a:r>
            <a:r>
              <a:rPr lang="en-US" sz="3000" baseline="-25000" dirty="0" smtClean="0"/>
              <a:t>(s)</a:t>
            </a:r>
            <a:r>
              <a:rPr lang="en-US" sz="3000" dirty="0" smtClean="0"/>
              <a:t>, Au</a:t>
            </a:r>
            <a:r>
              <a:rPr lang="en-US" sz="3000" baseline="-25000" dirty="0" smtClean="0"/>
              <a:t>(s)</a:t>
            </a:r>
            <a:r>
              <a:rPr lang="en-US" sz="3000" dirty="0" smtClean="0"/>
              <a:t>, Na</a:t>
            </a:r>
            <a:r>
              <a:rPr lang="en-US" sz="3000" baseline="-25000" dirty="0" smtClean="0"/>
              <a:t>(s)</a:t>
            </a:r>
            <a:r>
              <a:rPr lang="en-US" sz="3000" dirty="0" smtClean="0"/>
              <a:t>, Fe</a:t>
            </a:r>
            <a:r>
              <a:rPr lang="en-US" sz="3000" baseline="-25000" dirty="0" smtClean="0"/>
              <a:t>(s)</a:t>
            </a:r>
            <a:r>
              <a:rPr lang="en-US" sz="3000" dirty="0" smtClean="0"/>
              <a:t>, 	   		C</a:t>
            </a:r>
            <a:r>
              <a:rPr lang="en-US" sz="3000" baseline="-25000" dirty="0" smtClean="0"/>
              <a:t>(s)</a:t>
            </a:r>
            <a:r>
              <a:rPr lang="en-US" sz="3000" dirty="0"/>
              <a:t> I</a:t>
            </a:r>
            <a:r>
              <a:rPr lang="en-US" sz="3000" baseline="-25000" dirty="0"/>
              <a:t>2(s)</a:t>
            </a:r>
            <a:endParaRPr lang="en-US" sz="3000" baseline="-25000" dirty="0" smtClean="0"/>
          </a:p>
          <a:p>
            <a:r>
              <a:rPr lang="en-US" sz="3200" dirty="0" smtClean="0"/>
              <a:t>Five common gaseous elements at SATP:</a:t>
            </a:r>
          </a:p>
          <a:p>
            <a:pPr lvl="1"/>
            <a:r>
              <a:rPr lang="en-US" sz="3000" dirty="0" smtClean="0"/>
              <a:t>H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, O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, N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, F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, Cl</a:t>
            </a:r>
            <a:r>
              <a:rPr lang="en-US" sz="3000" baseline="-25000" dirty="0" smtClean="0"/>
              <a:t>2(g)</a:t>
            </a:r>
            <a:endParaRPr lang="en-US" sz="3000" dirty="0" smtClean="0"/>
          </a:p>
          <a:p>
            <a:r>
              <a:rPr lang="en-US" sz="3200" dirty="0" smtClean="0"/>
              <a:t>Two elements are liquid at SATP</a:t>
            </a:r>
          </a:p>
          <a:p>
            <a:pPr lvl="1"/>
            <a:r>
              <a:rPr lang="en-US" sz="3000" dirty="0" smtClean="0"/>
              <a:t>Hg</a:t>
            </a:r>
            <a:r>
              <a:rPr lang="en-US" sz="3000" baseline="-25000" dirty="0" smtClean="0"/>
              <a:t>(l)</a:t>
            </a:r>
            <a:r>
              <a:rPr lang="en-US" sz="3000" dirty="0" smtClean="0"/>
              <a:t>, Br</a:t>
            </a:r>
            <a:r>
              <a:rPr lang="en-US" sz="3000" baseline="-25000" dirty="0" smtClean="0"/>
              <a:t>2(l)</a:t>
            </a:r>
            <a:r>
              <a:rPr lang="en-US" sz="3000" dirty="0" smtClean="0"/>
              <a:t> </a:t>
            </a:r>
          </a:p>
          <a:p>
            <a:r>
              <a:rPr lang="en-US" sz="3200" dirty="0" smtClean="0"/>
              <a:t>Check your periodic table for states!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5750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Choose Coefficients that balance the left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Ever since you were taught balancing equations, you learned that you can’t use fractions or decimals….</a:t>
            </a:r>
          </a:p>
          <a:p>
            <a:pPr lvl="1"/>
            <a:r>
              <a:rPr lang="en-US" sz="3200" dirty="0" smtClean="0"/>
              <a:t>Forget that.</a:t>
            </a:r>
          </a:p>
          <a:p>
            <a:pPr marL="685800" lvl="2" indent="0">
              <a:buNone/>
            </a:pPr>
            <a:endParaRPr lang="en-US" sz="1200" dirty="0"/>
          </a:p>
          <a:p>
            <a:pPr marL="685800" lvl="2" indent="0">
              <a:buNone/>
            </a:pPr>
            <a:r>
              <a:rPr lang="en-US" sz="3000" dirty="0" smtClean="0"/>
              <a:t>H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 +  ½ O</a:t>
            </a:r>
            <a:r>
              <a:rPr lang="en-US" sz="3000" baseline="-25000" dirty="0" smtClean="0"/>
              <a:t>2(g)</a:t>
            </a:r>
            <a:r>
              <a:rPr lang="en-US" sz="3000" dirty="0" smtClean="0"/>
              <a:t>  </a:t>
            </a:r>
            <a:r>
              <a:rPr lang="en-US" sz="3000" dirty="0" smtClean="0">
                <a:sym typeface="Wingdings"/>
              </a:rPr>
              <a:t> H</a:t>
            </a:r>
            <a:r>
              <a:rPr lang="en-US" sz="3000" baseline="-25000" dirty="0" smtClean="0">
                <a:sym typeface="Wingdings"/>
              </a:rPr>
              <a:t>2</a:t>
            </a:r>
            <a:r>
              <a:rPr lang="en-US" sz="3000" dirty="0" smtClean="0">
                <a:sym typeface="Wingdings"/>
              </a:rPr>
              <a:t>O</a:t>
            </a:r>
            <a:r>
              <a:rPr lang="en-US" sz="3000" baseline="-25000" dirty="0" smtClean="0">
                <a:sym typeface="Wingdings"/>
              </a:rPr>
              <a:t>(l)</a:t>
            </a:r>
          </a:p>
          <a:p>
            <a:pPr marL="685800" lvl="2" indent="0">
              <a:buNone/>
            </a:pPr>
            <a:endParaRPr lang="en-US" sz="3000" dirty="0" smtClean="0">
              <a:sym typeface="Wingdings"/>
            </a:endParaRPr>
          </a:p>
          <a:p>
            <a:pPr marL="685800" lvl="2" indent="0">
              <a:buNone/>
            </a:pPr>
            <a:r>
              <a:rPr lang="en-US" sz="3000" dirty="0" smtClean="0">
                <a:sym typeface="Wingdings"/>
              </a:rPr>
              <a:t>K</a:t>
            </a:r>
            <a:r>
              <a:rPr lang="en-US" sz="3000" baseline="-25000" dirty="0" smtClean="0">
                <a:sym typeface="Wingdings"/>
              </a:rPr>
              <a:t>(s)</a:t>
            </a:r>
            <a:r>
              <a:rPr lang="en-US" sz="3000" dirty="0" smtClean="0">
                <a:sym typeface="Wingdings"/>
              </a:rPr>
              <a:t> + </a:t>
            </a:r>
            <a:r>
              <a:rPr lang="en-US" sz="3000" dirty="0" smtClean="0">
                <a:sym typeface="Wingdings"/>
              </a:rPr>
              <a:t>0.5</a:t>
            </a:r>
            <a:r>
              <a:rPr lang="en-US" sz="3000" dirty="0" smtClean="0">
                <a:sym typeface="Wingdings"/>
              </a:rPr>
              <a:t> </a:t>
            </a:r>
            <a:r>
              <a:rPr lang="en-US" sz="3000" dirty="0" smtClean="0">
                <a:sym typeface="Wingdings"/>
              </a:rPr>
              <a:t>Br</a:t>
            </a:r>
            <a:r>
              <a:rPr lang="en-US" sz="3000" baseline="-25000" dirty="0" smtClean="0">
                <a:sym typeface="Wingdings"/>
              </a:rPr>
              <a:t>2(l)</a:t>
            </a:r>
            <a:r>
              <a:rPr lang="en-US" sz="3000" dirty="0" smtClean="0">
                <a:sym typeface="Wingdings"/>
              </a:rPr>
              <a:t>  </a:t>
            </a:r>
            <a:r>
              <a:rPr lang="en-US" sz="3000" dirty="0" err="1" smtClean="0">
                <a:sym typeface="Wingdings"/>
              </a:rPr>
              <a:t>KBr</a:t>
            </a:r>
            <a:r>
              <a:rPr lang="en-US" sz="3000" baseline="-25000" dirty="0" smtClean="0">
                <a:sym typeface="Wingdings"/>
              </a:rPr>
              <a:t>(s)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24548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2409</TotalTime>
  <Words>750</Words>
  <Application>Microsoft Macintosh PowerPoint</Application>
  <PresentationFormat>On-screen Show (4:3)</PresentationFormat>
  <Paragraphs>109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Breeze</vt:lpstr>
      <vt:lpstr>Document</vt:lpstr>
      <vt:lpstr>Heat of Formation</vt:lpstr>
      <vt:lpstr>QUIZ</vt:lpstr>
      <vt:lpstr>Quiz</vt:lpstr>
      <vt:lpstr>Ways to Determine ∆H</vt:lpstr>
      <vt:lpstr>Standard Enthalpies of Formation</vt:lpstr>
      <vt:lpstr>Three Steps to Writing a Formation Equation</vt:lpstr>
      <vt:lpstr>2. Elements in their standard state</vt:lpstr>
      <vt:lpstr>Elements in the Standard State</vt:lpstr>
      <vt:lpstr>3. Choose Coefficients that balance the left side</vt:lpstr>
      <vt:lpstr>Write the formation equation for liquid ethanol</vt:lpstr>
      <vt:lpstr>Let’s try a few examples on the board</vt:lpstr>
      <vt:lpstr>What is the enthalpy of formation of an element?</vt:lpstr>
      <vt:lpstr>Logic behind using heats of formation</vt:lpstr>
      <vt:lpstr>How are we supposed to know all the heats of formation?</vt:lpstr>
      <vt:lpstr>What is the thermochemical equation for the reacton of lime (CaO) with water?</vt:lpstr>
      <vt:lpstr>PowerPoint Presentation</vt:lpstr>
      <vt:lpstr>PowerPoint Presentation</vt:lpstr>
      <vt:lpstr>CH4(g) + 2O2(g)  CO2(g) + 2H2O(l)</vt:lpstr>
      <vt:lpstr>3. Working Backwards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 of Formation</dc:title>
  <dc:creator>David Sheps</dc:creator>
  <cp:lastModifiedBy>David Sheps</cp:lastModifiedBy>
  <cp:revision>21</cp:revision>
  <dcterms:created xsi:type="dcterms:W3CDTF">2011-11-19T16:44:28Z</dcterms:created>
  <dcterms:modified xsi:type="dcterms:W3CDTF">2011-11-23T04:49:26Z</dcterms:modified>
</cp:coreProperties>
</file>